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custom-properties" Target="docProps/custom.xml"/><Relationship Id="rId2" Type="http://schemas.openxmlformats.org/officeDocument/2006/relationships/officeDocument" Target="ppt/presentation.xml"/><Relationship Id="rId1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5" roundtripDataSignature="AMtx7miAqU+MBOZLQhzxwFUQwtzyBiiM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35.xml"/><Relationship Id="rId26" Type="http://schemas.openxmlformats.org/officeDocument/2006/relationships/slide" Target="slides/slide2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34" Type="http://schemas.openxmlformats.org/officeDocument/2006/relationships/slide" Target="slides/slide30.xml"/><Relationship Id="rId21" Type="http://schemas.openxmlformats.org/officeDocument/2006/relationships/slide" Target="slides/slide17.xml"/><Relationship Id="rId50" Type="http://schemas.openxmlformats.org/officeDocument/2006/relationships/slide" Target="slides/slide46.xml"/><Relationship Id="rId55" Type="http://customschemas.google.com/relationships/presentationmetadata" Target="metadata"/><Relationship Id="rId7" Type="http://schemas.openxmlformats.org/officeDocument/2006/relationships/slide" Target="slides/slide3.xml"/><Relationship Id="rId2" Type="http://schemas.openxmlformats.org/officeDocument/2006/relationships/presProps" Target="presProps.xml"/><Relationship Id="rId29" Type="http://schemas.openxmlformats.org/officeDocument/2006/relationships/slide" Target="slides/slide25.xml"/><Relationship Id="rId16" Type="http://schemas.openxmlformats.org/officeDocument/2006/relationships/slide" Target="slides/slide12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24" Type="http://schemas.openxmlformats.org/officeDocument/2006/relationships/slide" Target="slides/slide20.xml"/><Relationship Id="rId53" Type="http://schemas.openxmlformats.org/officeDocument/2006/relationships/slide" Target="slides/slide49.xml"/><Relationship Id="rId11" Type="http://schemas.openxmlformats.org/officeDocument/2006/relationships/slide" Target="slides/slide7.xml"/><Relationship Id="rId58" Type="http://schemas.openxmlformats.org/officeDocument/2006/relationships/customXml" Target="../customXml/item3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3" Type="http://schemas.openxmlformats.org/officeDocument/2006/relationships/slide" Target="slides/slide39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14" Type="http://schemas.openxmlformats.org/officeDocument/2006/relationships/slide" Target="slides/slide10.xml"/><Relationship Id="rId56" Type="http://schemas.openxmlformats.org/officeDocument/2006/relationships/customXml" Target="../customXml/item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1.xml"/><Relationship Id="rId46" Type="http://schemas.openxmlformats.org/officeDocument/2006/relationships/slide" Target="slides/slide42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5" Type="http://schemas.openxmlformats.org/officeDocument/2006/relationships/slide" Target="slides/slide2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41" Type="http://schemas.openxmlformats.org/officeDocument/2006/relationships/slide" Target="slides/slide37.xml"/><Relationship Id="rId20" Type="http://schemas.openxmlformats.org/officeDocument/2006/relationships/slide" Target="slides/slide16.xml"/><Relationship Id="rId54" Type="http://schemas.openxmlformats.org/officeDocument/2006/relationships/slide" Target="slides/slide50.xml"/><Relationship Id="rId1" Type="http://schemas.openxmlformats.org/officeDocument/2006/relationships/theme" Target="theme/theme1.xml"/><Relationship Id="rId6" Type="http://schemas.openxmlformats.org/officeDocument/2006/relationships/slide" Target="slides/slide2.xml"/><Relationship Id="rId49" Type="http://schemas.openxmlformats.org/officeDocument/2006/relationships/slide" Target="slides/slide45.xml"/><Relationship Id="rId36" Type="http://schemas.openxmlformats.org/officeDocument/2006/relationships/slide" Target="slides/slide3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5" Type="http://schemas.openxmlformats.org/officeDocument/2006/relationships/slide" Target="slides/slide11.xml"/><Relationship Id="rId57" Type="http://schemas.openxmlformats.org/officeDocument/2006/relationships/customXml" Target="../customXml/item2.xml"/><Relationship Id="rId44" Type="http://schemas.openxmlformats.org/officeDocument/2006/relationships/slide" Target="slides/slide40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10" Type="http://schemas.openxmlformats.org/officeDocument/2006/relationships/slide" Target="slides/slide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91f4f3a082_0_7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291f4f3a082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91f4f3a082_0_7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291f4f3a082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1f4f3a082_0_7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291f4f3a082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1f4f3a082_0_2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91f4f3a082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91f4f3a082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g291f4f3a082_0_3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91f4f3a082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g291f4f3a082_0_4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1f4f3a082_0_4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291f4f3a082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1f4f3a082_0_4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291f4f3a082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91f4f3a082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g291f4f3a082_0_4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91f4f3a082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g291f4f3a082_0_8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1f4f3a082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g291f4f3a082_0_8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76217c5c01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g176217c5c01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76217c5c01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g176217c5c01_1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76217c5c01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g176217c5c01_1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76217c5c01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g176217c5c01_1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76217c5c01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g176217c5c01_1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76217c5c01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g176217c5c01_1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76217c5c01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g176217c5c01_1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76217c5c01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2" name="Google Shape;302;g176217c5c01_1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76217c5c01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g176217c5c01_1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91f4f3a082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g291f4f3a082_0_7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76217c5c01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2" name="Google Shape;322;g176217c5c01_1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76217c5c01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g176217c5c01_1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91f4f3a082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6" name="Google Shape;336;g291f4f3a082_0_7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2" name="Google Shape;342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91f4f3a082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9" name="Google Shape;349;g291f4f3a082_0_7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d4dab7b01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gfd4dab7b01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91f4f3a08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g291f4f3a082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76217c5c0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2" name="Google Shape;362;g176217c5c01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76217c5c0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" name="Google Shape;368;g176217c5c01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d4dab7b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gfd4dab7b0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d4dab7b0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gfd4dab7b01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d4dab7b0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7" name="Google Shape;387;gfd4dab7b01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d4dab7b0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4" name="Google Shape;394;gfd4dab7b01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d4dab7b0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0" name="Google Shape;400;gfd4dab7b01_1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d4dab7b0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7" name="Google Shape;407;gfd4dab7b01_1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76217c5c01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3" name="Google Shape;413;g176217c5c01_3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fd4dab7b0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0" name="Google Shape;420;gfd4dab7b01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9a30b448b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f9a30b44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6" name="Google Shape;42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1f4f3a082_0_1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291f4f3a082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91f4f3a0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g291f4f3a082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1f4f3a082_0_5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291f4f3a082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1f4f3a082_0_6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291f4f3a082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22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4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5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27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28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9"/>
          <p:cNvSpPr txBox="1"/>
          <p:nvPr/>
        </p:nvSpPr>
        <p:spPr>
          <a:xfrm>
            <a:off x="838200" y="88126"/>
            <a:ext cx="12239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Unibuc Robotics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9"/>
          <p:cNvSpPr txBox="1"/>
          <p:nvPr/>
        </p:nvSpPr>
        <p:spPr>
          <a:xfrm>
            <a:off x="10372575" y="88125"/>
            <a:ext cx="98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- 202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9"/>
          <p:cNvSpPr txBox="1"/>
          <p:nvPr/>
        </p:nvSpPr>
        <p:spPr>
          <a:xfrm>
            <a:off x="838199" y="6400412"/>
            <a:ext cx="17417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Robotics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9"/>
          <p:cNvSpPr txBox="1"/>
          <p:nvPr/>
        </p:nvSpPr>
        <p:spPr>
          <a:xfrm>
            <a:off x="10372698" y="6420937"/>
            <a:ext cx="98110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 no.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andrei.dumitriu@fmi.unibuc.ro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n.wikibooks.org/wiki/A-level_Computing/AQA/Paper_2/Fundamentals_of_data_representation/Analogue_and_digital" TargetMode="External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hyperlink" Target="https://www.allaboutcircuits.com/technical-articles/an-introduction-to-digital-signal-processing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en.wikipedia.org/wiki/Duty_cycle" TargetMode="External"/><Relationship Id="rId4" Type="http://schemas.openxmlformats.org/officeDocument/2006/relationships/image" Target="../media/image8.gif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gif"/><Relationship Id="rId4" Type="http://schemas.openxmlformats.org/officeDocument/2006/relationships/image" Target="../media/image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allaboutcircuits.com/technical-articles/low-pass-filter-a-pwm-signal-into-an-analog-voltage/" TargetMode="External"/><Relationship Id="rId4" Type="http://schemas.openxmlformats.org/officeDocument/2006/relationships/image" Target="../media/image11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5.jpg"/><Relationship Id="rId5" Type="http://schemas.openxmlformats.org/officeDocument/2006/relationships/image" Target="../media/image16.png"/><Relationship Id="rId6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31.gif"/><Relationship Id="rId5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gif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arduino.cc/reference/en/language/functions/time/millis/" TargetMode="External"/><Relationship Id="rId4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ww.arduino.cc/reference/en/language/functions/external-interrupts/attachinterrupt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en.wikibooks.org/wiki/Embedded_Systems/Super_Loop_Architecture" TargetMode="External"/><Relationship Id="rId4" Type="http://schemas.openxmlformats.org/officeDocument/2006/relationships/hyperlink" Target="https://www.electronics-tutorials.ws/logic/pull-up-resistor.html" TargetMode="External"/><Relationship Id="rId5" Type="http://schemas.openxmlformats.org/officeDocument/2006/relationships/hyperlink" Target="https://pijaeducation.com/basic-electronics/electronic-components-and-circuits/section-b/pull-up-resistor-and-pull-down-resistor/" TargetMode="External"/><Relationship Id="rId6" Type="http://schemas.openxmlformats.org/officeDocument/2006/relationships/hyperlink" Target="https://pijaeducation.com/basic-electronics/computing/ttl-logic-levels/" TargetMode="External"/><Relationship Id="rId7" Type="http://schemas.openxmlformats.org/officeDocument/2006/relationships/hyperlink" Target="https://en.wikipedia.org/wiki/Multiplex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autodesk.com/products/fusion-360/blog/how-does-ground-work-in-electronics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Robotics</a:t>
            </a:r>
            <a:b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-US" sz="4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 no.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br>
              <a:rPr b="0" lang="en-US" sz="4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88" name="Google Shape;88;p1"/>
          <p:cNvSpPr txBox="1"/>
          <p:nvPr>
            <p:ph idx="1" type="subTitle"/>
          </p:nvPr>
        </p:nvSpPr>
        <p:spPr>
          <a:xfrm>
            <a:off x="1524000" y="3295877"/>
            <a:ext cx="91440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Andrei Dumitriu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andrei.dumitriu@fmi.unibuc.ro</a:t>
            </a:r>
            <a:endParaRPr sz="2000"/>
          </a:p>
        </p:txBody>
      </p:sp>
      <p:sp>
        <p:nvSpPr>
          <p:cNvPr id="89" name="Google Shape;89;p1"/>
          <p:cNvSpPr txBox="1"/>
          <p:nvPr/>
        </p:nvSpPr>
        <p:spPr>
          <a:xfrm>
            <a:off x="3614744" y="4702629"/>
            <a:ext cx="49626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Faculty of Mathematics and Computer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University of Bucharest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1f4f3a082_0_733"/>
          <p:cNvSpPr txBox="1"/>
          <p:nvPr>
            <p:ph type="title"/>
          </p:nvPr>
        </p:nvSpPr>
        <p:spPr>
          <a:xfrm>
            <a:off x="1117600" y="365125"/>
            <a:ext cx="9578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Electrical signals </a:t>
            </a:r>
            <a:endParaRPr/>
          </a:p>
        </p:txBody>
      </p:sp>
      <p:sp>
        <p:nvSpPr>
          <p:cNvPr id="143" name="Google Shape;143;g291f4f3a082_0_733"/>
          <p:cNvSpPr txBox="1"/>
          <p:nvPr>
            <p:ph idx="1" type="body"/>
          </p:nvPr>
        </p:nvSpPr>
        <p:spPr>
          <a:xfrm>
            <a:off x="1117600" y="1825625"/>
            <a:ext cx="14020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Digital signal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Analog signal</a:t>
            </a:r>
            <a:endParaRPr/>
          </a:p>
        </p:txBody>
      </p:sp>
      <p:sp>
        <p:nvSpPr>
          <p:cNvPr id="144" name="Google Shape;144;g291f4f3a082_0_733"/>
          <p:cNvSpPr txBox="1"/>
          <p:nvPr/>
        </p:nvSpPr>
        <p:spPr>
          <a:xfrm>
            <a:off x="8909650" y="2283775"/>
            <a:ext cx="39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Source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g291f4f3a082_0_7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3028819"/>
            <a:ext cx="9144000" cy="3148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291f4f3a082_0_7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5050" y="2105550"/>
            <a:ext cx="8553700" cy="432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91f4f3a082_0_740"/>
          <p:cNvSpPr txBox="1"/>
          <p:nvPr>
            <p:ph type="title"/>
          </p:nvPr>
        </p:nvSpPr>
        <p:spPr>
          <a:xfrm>
            <a:off x="1124900" y="365125"/>
            <a:ext cx="96540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Electrical signals </a:t>
            </a:r>
            <a:endParaRPr/>
          </a:p>
        </p:txBody>
      </p:sp>
      <p:sp>
        <p:nvSpPr>
          <p:cNvPr id="152" name="Google Shape;152;g291f4f3a082_0_740"/>
          <p:cNvSpPr txBox="1"/>
          <p:nvPr>
            <p:ph idx="1" type="body"/>
          </p:nvPr>
        </p:nvSpPr>
        <p:spPr>
          <a:xfrm>
            <a:off x="609600" y="1371600"/>
            <a:ext cx="111060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Digital signal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Analog signal</a:t>
            </a:r>
            <a:endParaRPr/>
          </a:p>
        </p:txBody>
      </p:sp>
      <p:sp>
        <p:nvSpPr>
          <p:cNvPr id="153" name="Google Shape;153;g291f4f3a082_0_740"/>
          <p:cNvSpPr txBox="1"/>
          <p:nvPr/>
        </p:nvSpPr>
        <p:spPr>
          <a:xfrm>
            <a:off x="10699883" y="4237575"/>
            <a:ext cx="29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Source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1f4f3a082_0_747"/>
          <p:cNvSpPr txBox="1"/>
          <p:nvPr>
            <p:ph type="title"/>
          </p:nvPr>
        </p:nvSpPr>
        <p:spPr>
          <a:xfrm>
            <a:off x="1117600" y="365125"/>
            <a:ext cx="974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Data representation</a:t>
            </a:r>
            <a:endParaRPr/>
          </a:p>
        </p:txBody>
      </p:sp>
      <p:grpSp>
        <p:nvGrpSpPr>
          <p:cNvPr id="159" name="Google Shape;159;g291f4f3a082_0_747"/>
          <p:cNvGrpSpPr/>
          <p:nvPr/>
        </p:nvGrpSpPr>
        <p:grpSpPr>
          <a:xfrm>
            <a:off x="1796953" y="1918402"/>
            <a:ext cx="8640084" cy="4294075"/>
            <a:chOff x="1500152" y="1918402"/>
            <a:chExt cx="6480225" cy="4294075"/>
          </a:xfrm>
        </p:grpSpPr>
        <p:pic>
          <p:nvPicPr>
            <p:cNvPr id="160" name="Google Shape;160;g291f4f3a082_0_7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07725" y="1918402"/>
              <a:ext cx="5565999" cy="4294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g291f4f3a082_0_747"/>
            <p:cNvSpPr/>
            <p:nvPr/>
          </p:nvSpPr>
          <p:spPr>
            <a:xfrm rot="-5400399">
              <a:off x="575102" y="3820206"/>
              <a:ext cx="2585400" cy="7350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291f4f3a082_0_747"/>
            <p:cNvSpPr/>
            <p:nvPr/>
          </p:nvSpPr>
          <p:spPr>
            <a:xfrm rot="5399601">
              <a:off x="6320027" y="3850246"/>
              <a:ext cx="2585400" cy="7350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g291f4f3a082_0_747"/>
          <p:cNvSpPr txBox="1"/>
          <p:nvPr/>
        </p:nvSpPr>
        <p:spPr>
          <a:xfrm rot="5400000">
            <a:off x="9785183" y="3894150"/>
            <a:ext cx="274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-"/>
            </a:pPr>
            <a:r>
              <a:rPr b="1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Sampling</a:t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-"/>
            </a:pPr>
            <a:r>
              <a:rPr b="1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Quantization</a:t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291f4f3a082_0_747"/>
          <p:cNvSpPr txBox="1"/>
          <p:nvPr/>
        </p:nvSpPr>
        <p:spPr>
          <a:xfrm rot="-5400000">
            <a:off x="352583" y="3701850"/>
            <a:ext cx="2041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Interpolation</a:t>
            </a:r>
            <a:endParaRPr b="1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1f4f3a082_0_249"/>
          <p:cNvSpPr txBox="1"/>
          <p:nvPr>
            <p:ph type="title"/>
          </p:nvPr>
        </p:nvSpPr>
        <p:spPr>
          <a:xfrm>
            <a:off x="1117600" y="365125"/>
            <a:ext cx="9726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lang="en-US"/>
              <a:t>Converters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00"/>
              <a:buNone/>
            </a:pPr>
            <a:r>
              <a:rPr lang="en-US" sz="3200"/>
              <a:t>Electrical integrated solutions </a:t>
            </a:r>
            <a:r>
              <a:rPr lang="en-US"/>
              <a:t> </a:t>
            </a:r>
            <a:endParaRPr/>
          </a:p>
        </p:txBody>
      </p:sp>
      <p:pic>
        <p:nvPicPr>
          <p:cNvPr id="170" name="Google Shape;170;g291f4f3a082_0_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5467" y="868675"/>
            <a:ext cx="2172400" cy="21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91f4f3a082_0_249"/>
          <p:cNvSpPr txBox="1"/>
          <p:nvPr>
            <p:ph idx="1" type="body"/>
          </p:nvPr>
        </p:nvSpPr>
        <p:spPr>
          <a:xfrm>
            <a:off x="609600" y="1777713"/>
            <a:ext cx="109728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Analog to Digital Converter (ADC)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Digital to Analog Converter (DAC)</a:t>
            </a:r>
            <a:endParaRPr/>
          </a:p>
        </p:txBody>
      </p:sp>
      <p:sp>
        <p:nvSpPr>
          <p:cNvPr id="172" name="Google Shape;172;g291f4f3a082_0_249"/>
          <p:cNvSpPr txBox="1"/>
          <p:nvPr>
            <p:ph idx="1" type="body"/>
          </p:nvPr>
        </p:nvSpPr>
        <p:spPr>
          <a:xfrm>
            <a:off x="609600" y="4385000"/>
            <a:ext cx="109728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Does the Arduino Uno board have converters integrated? </a:t>
            </a:r>
            <a:endParaRPr/>
          </a:p>
        </p:txBody>
      </p:sp>
      <p:pic>
        <p:nvPicPr>
          <p:cNvPr id="173" name="Google Shape;173;g291f4f3a082_0_2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367" y="3226775"/>
            <a:ext cx="1366025" cy="13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1f4f3a082_0_335"/>
          <p:cNvSpPr txBox="1"/>
          <p:nvPr>
            <p:ph idx="1" type="body"/>
          </p:nvPr>
        </p:nvSpPr>
        <p:spPr>
          <a:xfrm>
            <a:off x="1981200" y="16002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/>
              <a:t>A duty cycle or power cycle is the fraction of one period in which a signal or system is active. Duty cycle is commonly expressed as a percentage or a ratio. A period is the time it takes for a signal to complete an on-and-off cycle. As a formula, a duty cycle (%) may be expressed as:</a:t>
            </a:r>
            <a:endParaRPr sz="1600"/>
          </a:p>
          <a:p>
            <a:pPr indent="-1524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600"/>
              <a:t>where D is the duty cycle, PW  is the pulse width (pulse active time), and T is the total period of the signal. Thus, a 60% duty cycle means the signal is on 60% of the time but off 40% of the time. The "on time" for a 60% duty cycle could be a fraction of a second, a day, or even a week, depending on the length of the period.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600"/>
              <a:t>Then, to calculate the output voltage, we have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600"/>
              <a:t>V_dac = D * V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600"/>
              <a:t>where D is the duty cycle and V is the signal Voltage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https://en.wikipedia.org/wiki/Duty_cycle</a:t>
            </a:r>
            <a:r>
              <a:rPr lang="en-US" sz="1600"/>
              <a:t> </a:t>
            </a:r>
            <a:endParaRPr sz="1600"/>
          </a:p>
        </p:txBody>
      </p:sp>
      <p:sp>
        <p:nvSpPr>
          <p:cNvPr id="179" name="Google Shape;179;g291f4f3a082_0_3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PWM (pulse-width modulation)</a:t>
            </a:r>
            <a:endParaRPr/>
          </a:p>
        </p:txBody>
      </p:sp>
      <p:pic>
        <p:nvPicPr>
          <p:cNvPr id="180" name="Google Shape;180;g291f4f3a082_0_3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8000" y="3804850"/>
            <a:ext cx="2911975" cy="20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91f4f3a082_0_3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4013" y="2264163"/>
            <a:ext cx="132397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1f4f3a082_0_420"/>
          <p:cNvSpPr txBox="1"/>
          <p:nvPr>
            <p:ph idx="1" type="body"/>
          </p:nvPr>
        </p:nvSpPr>
        <p:spPr>
          <a:xfrm>
            <a:off x="1981200" y="16002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/>
              <a:t>A technique for getting analog results with digital means</a:t>
            </a:r>
            <a:endParaRPr/>
          </a:p>
          <a:p>
            <a:pPr indent="-1524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200"/>
          </a:p>
        </p:txBody>
      </p:sp>
      <p:pic>
        <p:nvPicPr>
          <p:cNvPr id="187" name="Google Shape;187;g291f4f3a082_0_4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0" y="2586990"/>
            <a:ext cx="3048000" cy="333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91f4f3a082_0_4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0" y="2971800"/>
            <a:ext cx="51816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91f4f3a082_0_420"/>
          <p:cNvSpPr txBox="1"/>
          <p:nvPr/>
        </p:nvSpPr>
        <p:spPr>
          <a:xfrm>
            <a:off x="2209800" y="5924551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*gif works if you open the .ppt. It is possible to do so in the browser.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291f4f3a082_0_4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PWM (pulse-width modulation)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291f4f3a082_0_4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825" y="0"/>
            <a:ext cx="9144000" cy="4246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91f4f3a082_0_428"/>
          <p:cNvPicPr preferRelativeResize="0"/>
          <p:nvPr/>
        </p:nvPicPr>
        <p:blipFill rotWithShape="1">
          <a:blip r:embed="rId4">
            <a:alphaModFix/>
          </a:blip>
          <a:srcRect b="3804" l="3528" r="2389" t="6040"/>
          <a:stretch/>
        </p:blipFill>
        <p:spPr>
          <a:xfrm>
            <a:off x="6681100" y="4557725"/>
            <a:ext cx="3900734" cy="147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91f4f3a082_0_428"/>
          <p:cNvSpPr/>
          <p:nvPr/>
        </p:nvSpPr>
        <p:spPr>
          <a:xfrm>
            <a:off x="10835800" y="2377850"/>
            <a:ext cx="816300" cy="31842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291f4f3a082_0_428"/>
          <p:cNvSpPr txBox="1"/>
          <p:nvPr/>
        </p:nvSpPr>
        <p:spPr>
          <a:xfrm>
            <a:off x="240400" y="4623025"/>
            <a:ext cx="6440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The voltage supply is 5V.</a:t>
            </a:r>
            <a:endParaRPr b="0" i="0" sz="1800" u="none" cap="none" strike="noStrike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The duty cycle is 20% (Pulse width is 2u sec, and the period is 10u sec).</a:t>
            </a:r>
            <a:endParaRPr b="0" i="0" sz="1800" u="none" cap="none" strike="noStrike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The output average should be 20*5/100 = 1 V.</a:t>
            </a:r>
            <a:endParaRPr b="0" i="0" sz="1800" u="none" cap="none" strike="noStrike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Why is the average 1.1V ?</a:t>
            </a:r>
            <a:endParaRPr b="1" i="0" sz="1800" u="none" cap="none" strike="noStrike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291f4f3a082_0_4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200" y="232377"/>
            <a:ext cx="9144000" cy="421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91f4f3a082_0_4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4267" y="4444350"/>
            <a:ext cx="3524925" cy="22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291f4f3a082_0_435"/>
          <p:cNvSpPr txBox="1"/>
          <p:nvPr/>
        </p:nvSpPr>
        <p:spPr>
          <a:xfrm>
            <a:off x="516167" y="4963225"/>
            <a:ext cx="5316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The rising and falling time are not 0. </a:t>
            </a:r>
            <a:endParaRPr b="0" i="0" sz="1800" u="none" cap="none" strike="noStrike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The pulse is not a perfect square wave.</a:t>
            </a:r>
            <a:endParaRPr b="0" i="0" sz="1800" u="none" cap="none" strike="noStrike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The areas under the slopes will be add to the average voltage.</a:t>
            </a:r>
            <a:endParaRPr b="0" i="0" sz="1800" u="none" cap="none" strike="noStrike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291f4f3a082_0_435"/>
          <p:cNvSpPr/>
          <p:nvPr/>
        </p:nvSpPr>
        <p:spPr>
          <a:xfrm>
            <a:off x="6725042" y="1388300"/>
            <a:ext cx="896400" cy="3125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1f4f3a082_0_4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PWM (pulse-width modulation)</a:t>
            </a:r>
            <a:endParaRPr/>
          </a:p>
        </p:txBody>
      </p:sp>
      <p:sp>
        <p:nvSpPr>
          <p:cNvPr id="212" name="Google Shape;212;g291f4f3a082_0_44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In practice, we use a RC low pass filter to convert the square wave into a continuous analog voltage (bottom line)</a:t>
            </a:r>
            <a:endParaRPr sz="260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 u="sng">
                <a:solidFill>
                  <a:schemeClr val="hlink"/>
                </a:solidFill>
                <a:hlinkClick r:id="rId3"/>
              </a:rPr>
              <a:t>Detailed explanation</a:t>
            </a:r>
            <a:endParaRPr sz="8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3" name="Google Shape;213;g291f4f3a082_0_4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3601" y="2956425"/>
            <a:ext cx="801077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91f4f3a082_0_442"/>
          <p:cNvSpPr txBox="1"/>
          <p:nvPr/>
        </p:nvSpPr>
        <p:spPr>
          <a:xfrm>
            <a:off x="2743200" y="6168752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*gif works if you open the .ppt. It is possible to do so in the browser.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91f4f3a082_0_8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PWM and timers</a:t>
            </a:r>
            <a:endParaRPr/>
          </a:p>
        </p:txBody>
      </p:sp>
      <p:sp>
        <p:nvSpPr>
          <p:cNvPr id="220" name="Google Shape;220;g291f4f3a082_0_83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Arduino Uno has 3 timer:</a:t>
            </a:r>
            <a:endParaRPr b="1"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Timer0:</a:t>
            </a:r>
            <a:endParaRPr sz="1600"/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8-bit timer</a:t>
            </a:r>
            <a:endParaRPr sz="1600"/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Used for the millis() and delay() functions</a:t>
            </a:r>
            <a:endParaRPr sz="1600"/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Connects to PWM pins 5 and 6</a:t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Timer1:</a:t>
            </a:r>
            <a:endParaRPr sz="1600"/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16-bit timer</a:t>
            </a:r>
            <a:endParaRPr sz="1600"/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Connects to PWM pins 9 and 10</a:t>
            </a:r>
            <a:endParaRPr sz="16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Timer2:</a:t>
            </a:r>
            <a:endParaRPr sz="1600"/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8-bit timer</a:t>
            </a:r>
            <a:endParaRPr sz="1600"/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Connects to PWM pins 3 and 11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Example:</a:t>
            </a:r>
            <a:endParaRPr b="1"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When you execute the command “analogWrite(9, 127);” on an Arduino Uno: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600"/>
              <a:t>You're using Timer1.</a:t>
            </a:r>
            <a:endParaRPr sz="16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600"/>
              <a:t>You're setting the duty cycle to approximately 50% (because 127 is roughly half of 255, the maximum value for 8-bit PWM).</a:t>
            </a:r>
            <a:endParaRPr sz="16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600"/>
              <a:t>Timer1 updates the output voltage on pin 9 at regular intervals to generate the PWM waveform.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1600"/>
          </a:p>
        </p:txBody>
      </p:sp>
      <p:sp>
        <p:nvSpPr>
          <p:cNvPr id="221" name="Google Shape;221;g291f4f3a082_0_835"/>
          <p:cNvSpPr txBox="1"/>
          <p:nvPr/>
        </p:nvSpPr>
        <p:spPr>
          <a:xfrm>
            <a:off x="2743200" y="6168752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*gif works if you open the .ppt. It is possible to do so in the browser.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Today’s plan</a:t>
            </a:r>
            <a:endParaRPr/>
          </a:p>
        </p:txBody>
      </p:sp>
      <p:sp>
        <p:nvSpPr>
          <p:cNvPr id="95" name="Google Shape;95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Getting started</a:t>
            </a:r>
            <a:endParaRPr/>
          </a:p>
          <a:p>
            <a:pPr indent="-38735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/>
              <a:t>Homework &amp; Questions</a:t>
            </a:r>
            <a:endParaRPr/>
          </a:p>
          <a:p>
            <a:pPr indent="-38735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trike="sngStrike"/>
              <a:t>Short recap</a:t>
            </a:r>
            <a:r>
              <a:rPr lang="en-US"/>
              <a:t> Bigger recap from last course &amp; lab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button </a:t>
            </a:r>
            <a:endParaRPr/>
          </a:p>
          <a:p>
            <a:pPr indent="-38735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/>
              <a:t>Pullup, pulldown</a:t>
            </a:r>
            <a:endParaRPr/>
          </a:p>
          <a:p>
            <a:pPr indent="-38735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/>
              <a:t>INPUT_PULLUP</a:t>
            </a:r>
            <a:endParaRPr/>
          </a:p>
          <a:p>
            <a:pPr indent="-38735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/>
              <a:t>delay(), millis() and...what?</a:t>
            </a:r>
            <a:endParaRPr/>
          </a:p>
          <a:p>
            <a:pPr indent="-38735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/>
              <a:t>The what: </a:t>
            </a:r>
            <a:r>
              <a:rPr lang="en-US">
                <a:highlight>
                  <a:schemeClr val="dk1"/>
                </a:highlight>
              </a:rPr>
              <a:t>interrupts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1f4f3a082_0_8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PWM and timers</a:t>
            </a:r>
            <a:endParaRPr/>
          </a:p>
        </p:txBody>
      </p:sp>
      <p:sp>
        <p:nvSpPr>
          <p:cNvPr id="227" name="Google Shape;227;g291f4f3a082_0_84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How the Timer Actually Generates PWM:</a:t>
            </a:r>
            <a:endParaRPr b="1" sz="16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600"/>
              <a:t>The timer continuously counts from 0 up to its maximum value (255 for 8-bit timers, 65535 for 16-bit Timer1).</a:t>
            </a:r>
            <a:endParaRPr sz="16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600"/>
              <a:t>A comparison value is set based on your analogWrite() value (0-255).</a:t>
            </a:r>
            <a:endParaRPr sz="16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600"/>
              <a:t>As the timer counts, it compares its current count with this comparison value.</a:t>
            </a:r>
            <a:endParaRPr sz="16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600"/>
              <a:t>The output pin is set HIGH when the timer count is 0.</a:t>
            </a:r>
            <a:endParaRPr sz="16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600"/>
              <a:t>The output pin is set LOW when the timer count matches the comparison value.</a:t>
            </a:r>
            <a:endParaRPr sz="1600"/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600"/>
              <a:t>This creates the PWM waveform, with the duration of the HIGH state determined by the comparison value, thus setting the duty cycle.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/>
              <a:t>Caveats:</a:t>
            </a:r>
            <a:endParaRPr b="1"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Since the timers are used for multiple purposes (like millis() and delay() functions on Timer0), directly manipulating a timer's registers for custom PWM can affect these functions. Always consider potential conflicts when delving deep into timer manipulation.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/>
              <a:t>Careful:</a:t>
            </a:r>
            <a:r>
              <a:rPr lang="en-US" sz="1600"/>
              <a:t> many functions can use the timers, disrupting the PWM ability of some pins. Two of those functions, which you will user, are tone() and servo().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1600"/>
          </a:p>
        </p:txBody>
      </p:sp>
      <p:sp>
        <p:nvSpPr>
          <p:cNvPr id="228" name="Google Shape;228;g291f4f3a082_0_844"/>
          <p:cNvSpPr txBox="1"/>
          <p:nvPr/>
        </p:nvSpPr>
        <p:spPr>
          <a:xfrm>
            <a:off x="2743200" y="6168752"/>
            <a:ext cx="457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*gif works if you open the .ppt. It is possible to do so in the browser.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Simple electronic components</a:t>
            </a:r>
            <a:endParaRPr/>
          </a:p>
        </p:txBody>
      </p:sp>
      <p:sp>
        <p:nvSpPr>
          <p:cNvPr id="234" name="Google Shape;234;p4"/>
          <p:cNvSpPr txBox="1"/>
          <p:nvPr>
            <p:ph idx="1" type="body"/>
          </p:nvPr>
        </p:nvSpPr>
        <p:spPr>
          <a:xfrm>
            <a:off x="1981200" y="1600201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LED		         Push button          Resistor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35" name="Google Shape;23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2514600"/>
            <a:ext cx="2467979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00" y="2237127"/>
            <a:ext cx="2517003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ySLIfzgkiJPIOXowgGIHgsNoCMywwZjylDaRtjsVCDuldN-xK2cPdIKQM8_Sz3lV_nIBRNVjtSnBKQeXx-L407F1cPq0kV4pdbtKGSahpZ-0KzvDHyIvojbnDRbhhJH30KXsQ-J9" id="237" name="Google Shape;23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4400" y="3962400"/>
            <a:ext cx="24003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6PNHgOXYQflmlGkMYCPabzQQ1P1DhWBuci1P8cf260uyKl9Y-1pc7BENnQYf96VCXNaguPBR7taZhjtNpVWDBZvLiOZb_w-jGV-qUN3NQt9f4-2pVInJbLt-dIwAAvIOz8C_gzEr" id="238" name="Google Shape;23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8601" y="2362200"/>
            <a:ext cx="1362075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"/>
          <p:cNvSpPr txBox="1"/>
          <p:nvPr/>
        </p:nvSpPr>
        <p:spPr>
          <a:xfrm>
            <a:off x="7531911" y="3503474"/>
            <a:ext cx="22860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Resistors are electrical components used to limit current in a circuit. They are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passive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components, meaning they only consume power (and can't generate it). The resistor's resistance limits the flow of electrons through a circuit.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Simple electronic components</a:t>
            </a:r>
            <a:endParaRPr/>
          </a:p>
        </p:txBody>
      </p:sp>
      <p:sp>
        <p:nvSpPr>
          <p:cNvPr id="245" name="Google Shape;245;p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               Breadboard		  	            Potentiometer</a:t>
            </a:r>
            <a:endParaRPr/>
          </a:p>
        </p:txBody>
      </p:sp>
      <p:pic>
        <p:nvPicPr>
          <p:cNvPr descr="https://lh6.googleusercontent.com/cL5P6KnRD2et8GACybdx9WKj2i3jDWT8M_cRy8JZYQgbtXuCs9-Si2_65N59l54A8u8eDXvk6Y5xc8eCJqncMngsyZeHNJBZF3FUMryXpctVSJrIKeRkLRLO6KAZawW4bMstUmDu" id="246" name="Google Shape;2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4200" y="2209801"/>
            <a:ext cx="2631440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"/>
          <p:cNvSpPr txBox="1"/>
          <p:nvPr/>
        </p:nvSpPr>
        <p:spPr>
          <a:xfrm>
            <a:off x="6834233" y="5410201"/>
            <a:ext cx="2839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potentiometer is a simple knob that provides a variable resistance, which we can read into the Arduino board as an analog value.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6284" y="2362200"/>
            <a:ext cx="4619625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5670" y="4640262"/>
            <a:ext cx="3236279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76217c5c01_1_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The infamous PUSHBUTTON</a:t>
            </a:r>
            <a:endParaRPr/>
          </a:p>
        </p:txBody>
      </p:sp>
      <p:pic>
        <p:nvPicPr>
          <p:cNvPr id="255" name="Google Shape;255;g176217c5c01_1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9700" y="1966900"/>
            <a:ext cx="5214100" cy="32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176217c5c01_1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2000251"/>
            <a:ext cx="4540943" cy="31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Pushbutton</a:t>
            </a:r>
            <a:endParaRPr/>
          </a:p>
        </p:txBody>
      </p:sp>
      <p:sp>
        <p:nvSpPr>
          <p:cNvPr id="262" name="Google Shape;262;p13"/>
          <p:cNvSpPr txBox="1"/>
          <p:nvPr>
            <p:ph idx="1" type="body"/>
          </p:nvPr>
        </p:nvSpPr>
        <p:spPr>
          <a:xfrm>
            <a:off x="838200" y="1825625"/>
            <a:ext cx="6276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OK, but how do we use it?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How do we connect it?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What values will we read from it?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76217c5c01_1_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Pushbutton</a:t>
            </a:r>
            <a:endParaRPr/>
          </a:p>
        </p:txBody>
      </p:sp>
      <p:sp>
        <p:nvSpPr>
          <p:cNvPr id="268" name="Google Shape;268;g176217c5c01_1_52"/>
          <p:cNvSpPr txBox="1"/>
          <p:nvPr>
            <p:ph idx="1" type="body"/>
          </p:nvPr>
        </p:nvSpPr>
        <p:spPr>
          <a:xfrm>
            <a:off x="838200" y="1825625"/>
            <a:ext cx="10807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In digital electronics, 0 and 1 are used to transmit data, and since you cannot send a number 0 or 1 through a cable, voltage values ​​are used to indicate each of the states.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For the HIGH or 1 state a value of 5v will be used, and for LOW or 0 a value of 0v will be used.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76217c5c01_1_1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Pushbutton</a:t>
            </a:r>
            <a:endParaRPr/>
          </a:p>
        </p:txBody>
      </p:sp>
      <p:sp>
        <p:nvSpPr>
          <p:cNvPr id="274" name="Google Shape;274;g176217c5c01_1_147"/>
          <p:cNvSpPr txBox="1"/>
          <p:nvPr>
            <p:ph idx="1" type="body"/>
          </p:nvPr>
        </p:nvSpPr>
        <p:spPr>
          <a:xfrm>
            <a:off x="838200" y="1825625"/>
            <a:ext cx="10807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So we can basically have the button between 5V and a pin. When the button is pressed, the pin reads 5V (HIGH). When it is not pressed…what will it read?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What does a digitalRead(pin) return, if nothing is connected to it?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6217c5c01_1_2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Pushbutton</a:t>
            </a:r>
            <a:endParaRPr/>
          </a:p>
        </p:txBody>
      </p:sp>
      <p:pic>
        <p:nvPicPr>
          <p:cNvPr id="280" name="Google Shape;280;g176217c5c01_1_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3150" y="1296575"/>
            <a:ext cx="8865701" cy="4994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76217c5c01_1_1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Pushbutton</a:t>
            </a:r>
            <a:endParaRPr/>
          </a:p>
        </p:txBody>
      </p:sp>
      <p:sp>
        <p:nvSpPr>
          <p:cNvPr id="286" name="Google Shape;286;g176217c5c01_1_152"/>
          <p:cNvSpPr txBox="1"/>
          <p:nvPr>
            <p:ph idx="1" type="body"/>
          </p:nvPr>
        </p:nvSpPr>
        <p:spPr>
          <a:xfrm>
            <a:off x="838200" y="1825625"/>
            <a:ext cx="10807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So we can basically have the button between 5V and a pin. When the button is pressed, the pin reads 5V (HIGH). When it is not pressed…what will it read?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What does a digitalRead(pin) return, if nothing is connected to it?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It will </a:t>
            </a:r>
            <a:r>
              <a:rPr b="1" lang="en-US"/>
              <a:t>fluctuate</a:t>
            </a:r>
            <a:r>
              <a:rPr lang="en-US"/>
              <a:t> and it is called a </a:t>
            </a:r>
            <a:r>
              <a:rPr b="1" lang="en-US"/>
              <a:t>floating pin</a:t>
            </a:r>
            <a:r>
              <a:rPr lang="en-US"/>
              <a:t>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Solution?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76217c5c01_1_15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Pushbutton</a:t>
            </a:r>
            <a:endParaRPr/>
          </a:p>
        </p:txBody>
      </p:sp>
      <p:sp>
        <p:nvSpPr>
          <p:cNvPr id="292" name="Google Shape;292;g176217c5c01_1_159"/>
          <p:cNvSpPr txBox="1"/>
          <p:nvPr>
            <p:ph idx="1" type="body"/>
          </p:nvPr>
        </p:nvSpPr>
        <p:spPr>
          <a:xfrm>
            <a:off x="838200" y="1825625"/>
            <a:ext cx="10807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So we can basically have the button between 5V and a pin. When the button is pressed, the pin reads 5V (HIGH). When it is not pressed…what will it read?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What does a digitalRead(pin) return, if nothing is connected to it?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It will </a:t>
            </a:r>
            <a:r>
              <a:rPr b="1" lang="en-US"/>
              <a:t>fluctuate</a:t>
            </a:r>
            <a:r>
              <a:rPr lang="en-US"/>
              <a:t> and it is called a </a:t>
            </a:r>
            <a:r>
              <a:rPr b="1" lang="en-US"/>
              <a:t>floating pin</a:t>
            </a:r>
            <a:r>
              <a:rPr lang="en-US"/>
              <a:t>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Solution? </a:t>
            </a:r>
            <a:r>
              <a:rPr b="1" lang="en-US"/>
              <a:t>Pullup </a:t>
            </a:r>
            <a:r>
              <a:rPr lang="en-US"/>
              <a:t>or </a:t>
            </a:r>
            <a:r>
              <a:rPr b="1" lang="en-US"/>
              <a:t>pulldown </a:t>
            </a:r>
            <a:r>
              <a:rPr lang="en-US"/>
              <a:t>the floating pin value, by connecting it to ground or 5V. But how do you change it? Let’s draw the circuits.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Arduino Uno board</a:t>
            </a:r>
            <a:endParaRPr/>
          </a:p>
        </p:txBody>
      </p:sp>
      <p:pic>
        <p:nvPicPr>
          <p:cNvPr descr="https://lh4.googleusercontent.com/iT0QYXxrvUYg9uuFgGSBAZnELCUPUu1wR3W0E6K7NZ2y0m5PYYvH6tDyL02gfbry7HldGCU-gB_pLoONu74T2NktAJjkDWvs9Upd6qvU_C_axCOekbaQPFaOMPY1y8JAnXwuelHd" id="101" name="Google Shape;101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0596" y="1600201"/>
            <a:ext cx="5370809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76217c5c01_1_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Pushbutton</a:t>
            </a:r>
            <a:endParaRPr/>
          </a:p>
        </p:txBody>
      </p:sp>
      <p:sp>
        <p:nvSpPr>
          <p:cNvPr id="298" name="Google Shape;298;g176217c5c01_1_44"/>
          <p:cNvSpPr txBox="1"/>
          <p:nvPr>
            <p:ph idx="1" type="body"/>
          </p:nvPr>
        </p:nvSpPr>
        <p:spPr>
          <a:xfrm>
            <a:off x="838200" y="1825625"/>
            <a:ext cx="6276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be used with a PULLUP or PULLDOWN resistor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For PULLDOWN the default (not pressed) value will be 0 and the pressed value will be 1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For PULLUP it is the opposite: the default (not pressed) value will be 1 and the pressed value will be 0</a:t>
            </a:r>
            <a:endParaRPr/>
          </a:p>
        </p:txBody>
      </p:sp>
      <p:pic>
        <p:nvPicPr>
          <p:cNvPr descr="Imagini pentru pullup and pulldown resistors pushbutton&quot;" id="299" name="Google Shape;299;g176217c5c01_1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4664" y="0"/>
            <a:ext cx="29813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76217c5c01_1_173"/>
          <p:cNvSpPr txBox="1"/>
          <p:nvPr>
            <p:ph idx="1" type="body"/>
          </p:nvPr>
        </p:nvSpPr>
        <p:spPr>
          <a:xfrm>
            <a:off x="838200" y="1825625"/>
            <a:ext cx="6276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 pull-down resistor is not a special resistor. In this case this resistance is connected to 0v (GND), so by default it will have a LOW state.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When the button is pressed, our pin will change from a LOW state to a HIGH state.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What’s with the resistor?</a:t>
            </a:r>
            <a:endParaRPr/>
          </a:p>
        </p:txBody>
      </p:sp>
      <p:pic>
        <p:nvPicPr>
          <p:cNvPr id="305" name="Google Shape;305;g176217c5c01_1_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4550" y="997813"/>
            <a:ext cx="3869243" cy="48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176217c5c01_1_17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Pushbutton - pulldown resistor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176217c5c01_1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4550" y="997813"/>
            <a:ext cx="3869243" cy="48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76217c5c01_1_18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Pushbutton - pulldown resistor</a:t>
            </a:r>
            <a:endParaRPr/>
          </a:p>
        </p:txBody>
      </p:sp>
      <p:pic>
        <p:nvPicPr>
          <p:cNvPr id="313" name="Google Shape;313;g176217c5c01_1_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50" y="2106400"/>
            <a:ext cx="7242501" cy="2645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91f4f3a082_0_70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Pushbutton - pulldown resistor</a:t>
            </a:r>
            <a:endParaRPr/>
          </a:p>
        </p:txBody>
      </p:sp>
      <p:pic>
        <p:nvPicPr>
          <p:cNvPr id="319" name="Google Shape;319;g291f4f3a082_0_7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788" y="1656500"/>
            <a:ext cx="3620420" cy="486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76217c5c01_1_16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Pushbutton - pullup resistor</a:t>
            </a:r>
            <a:endParaRPr/>
          </a:p>
        </p:txBody>
      </p:sp>
      <p:sp>
        <p:nvSpPr>
          <p:cNvPr id="325" name="Google Shape;325;g176217c5c01_1_164"/>
          <p:cNvSpPr txBox="1"/>
          <p:nvPr>
            <p:ph idx="1" type="body"/>
          </p:nvPr>
        </p:nvSpPr>
        <p:spPr>
          <a:xfrm>
            <a:off x="838200" y="1825625"/>
            <a:ext cx="6276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In the case of the pull-up resistor, the Arduino pin is connected to 5v or 3.3v through a resistor.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This causes that by default it has a HIGH value, and when we connect it to 0v by pressing the button, it will have a LOW state.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Why do we need the resistor, then?</a:t>
            </a:r>
            <a:endParaRPr/>
          </a:p>
        </p:txBody>
      </p:sp>
      <p:pic>
        <p:nvPicPr>
          <p:cNvPr id="326" name="Google Shape;326;g176217c5c01_1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5975" y="997813"/>
            <a:ext cx="4167750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76217c5c01_1_19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Pushbutton - pullup resistor</a:t>
            </a:r>
            <a:endParaRPr/>
          </a:p>
        </p:txBody>
      </p:sp>
      <p:pic>
        <p:nvPicPr>
          <p:cNvPr id="332" name="Google Shape;332;g176217c5c01_1_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5975" y="997813"/>
            <a:ext cx="4167750" cy="48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176217c5c01_1_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800" y="2564900"/>
            <a:ext cx="7260175" cy="264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91f4f3a082_0_7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Pushbutton - pullup resistor</a:t>
            </a:r>
            <a:endParaRPr/>
          </a:p>
        </p:txBody>
      </p:sp>
      <p:pic>
        <p:nvPicPr>
          <p:cNvPr id="339" name="Google Shape;339;g291f4f3a082_0_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6345" y="1690825"/>
            <a:ext cx="3799308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Internal pullup</a:t>
            </a:r>
            <a:endParaRPr/>
          </a:p>
        </p:txBody>
      </p:sp>
      <p:sp>
        <p:nvSpPr>
          <p:cNvPr id="345" name="Google Shape;345;p14"/>
          <p:cNvSpPr txBox="1"/>
          <p:nvPr>
            <p:ph idx="1" type="body"/>
          </p:nvPr>
        </p:nvSpPr>
        <p:spPr>
          <a:xfrm>
            <a:off x="838200" y="1825625"/>
            <a:ext cx="10742100" cy="18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You enable it by using INPUT_PULLUP instead of INPUT on pinMode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pinMode(buttonPin, INPUT_PULLUP)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 The pin is pulled to 5V with a 20K-ohm resistor. This configuration causes the input to read HIGH when the switch is open, and LOW when it is closed. </a:t>
            </a:r>
            <a:endParaRPr/>
          </a:p>
        </p:txBody>
      </p:sp>
      <p:pic>
        <p:nvPicPr>
          <p:cNvPr id="346" name="Google Shape;34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175" y="3688625"/>
            <a:ext cx="7455652" cy="273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1f4f3a082_0_7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Internal pullup</a:t>
            </a:r>
            <a:endParaRPr/>
          </a:p>
        </p:txBody>
      </p:sp>
      <p:pic>
        <p:nvPicPr>
          <p:cNvPr id="352" name="Google Shape;352;g291f4f3a082_0_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850" y="1690825"/>
            <a:ext cx="4596295" cy="486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d4dab7b01_1_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delay()</a:t>
            </a:r>
            <a:endParaRPr/>
          </a:p>
        </p:txBody>
      </p:sp>
      <p:sp>
        <p:nvSpPr>
          <p:cNvPr id="358" name="Google Shape;358;gfd4dab7b01_1_28"/>
          <p:cNvSpPr txBox="1"/>
          <p:nvPr>
            <p:ph idx="1" type="body"/>
          </p:nvPr>
        </p:nvSpPr>
        <p:spPr>
          <a:xfrm>
            <a:off x="838200" y="1825625"/>
            <a:ext cx="5037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Last time we did a blinking LED with delay.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Fine and simple, but what was the problem with that?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What’s the solution?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59" name="Google Shape;359;gfd4dab7b01_1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6050" y="1433375"/>
            <a:ext cx="4857750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1f4f3a082_0_83"/>
          <p:cNvSpPr txBox="1"/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Arduino Uno board</a:t>
            </a:r>
            <a:endParaRPr/>
          </a:p>
        </p:txBody>
      </p:sp>
      <p:pic>
        <p:nvPicPr>
          <p:cNvPr id="107" name="Google Shape;107;g291f4f3a082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863" y="1089353"/>
            <a:ext cx="7206276" cy="51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76217c5c01_1_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delay() and millis()</a:t>
            </a:r>
            <a:endParaRPr/>
          </a:p>
        </p:txBody>
      </p:sp>
      <p:sp>
        <p:nvSpPr>
          <p:cNvPr id="365" name="Google Shape;365;g176217c5c01_1_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Let’s imagine cooking: you want to cook a pizza that needs to stay 40 minutes in the oven. What would be delay(), what would be millis() - based approach?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76217c5c01_1_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millis()</a:t>
            </a:r>
            <a:endParaRPr/>
          </a:p>
        </p:txBody>
      </p:sp>
      <p:sp>
        <p:nvSpPr>
          <p:cNvPr id="371" name="Google Shape;371;g176217c5c01_1_7"/>
          <p:cNvSpPr txBox="1"/>
          <p:nvPr>
            <p:ph idx="1" type="body"/>
          </p:nvPr>
        </p:nvSpPr>
        <p:spPr>
          <a:xfrm>
            <a:off x="838200" y="1825625"/>
            <a:ext cx="5037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Enter millis()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“Returns the number of milliseconds passed since the Arduino board began running the current program. This number will overflow (go back to zero), after approximately 50 days.”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100"/>
              <a:t>source:</a:t>
            </a:r>
            <a:r>
              <a:rPr lang="en-US" sz="2900"/>
              <a:t>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https://www.arduino.cc/reference/en/language/functions/time/millis/</a:t>
            </a:r>
            <a:r>
              <a:rPr lang="en-US" sz="1100"/>
              <a:t> 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72" name="Google Shape;372;g176217c5c01_1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5700" y="1570038"/>
            <a:ext cx="4778105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d4dab7b01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Delay(), millis() and ...what?</a:t>
            </a:r>
            <a:endParaRPr/>
          </a:p>
        </p:txBody>
      </p:sp>
      <p:sp>
        <p:nvSpPr>
          <p:cNvPr id="378" name="Google Shape;378;gfd4dab7b01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Let’s go back to the cooking analogy. What would be another way to do things?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d4dab7b01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Interrupts</a:t>
            </a:r>
            <a:endParaRPr/>
          </a:p>
        </p:txBody>
      </p:sp>
      <p:sp>
        <p:nvSpPr>
          <p:cNvPr id="384" name="Google Shape;384;gfd4dab7b01_1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We’ve all been interrupted. Just like you’re looking at your phone when it rings instead of continuing what you do.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There are 2 types of interrupts: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external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timer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does this related to microcontrollers?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d4dab7b01_1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Super-loop and polling</a:t>
            </a:r>
            <a:endParaRPr/>
          </a:p>
        </p:txBody>
      </p:sp>
      <p:sp>
        <p:nvSpPr>
          <p:cNvPr id="390" name="Google Shape;390;gfd4dab7b01_1_5"/>
          <p:cNvSpPr txBox="1"/>
          <p:nvPr>
            <p:ph idx="1" type="body"/>
          </p:nvPr>
        </p:nvSpPr>
        <p:spPr>
          <a:xfrm>
            <a:off x="838200" y="1825625"/>
            <a:ext cx="5175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2796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8571"/>
              <a:buChar char="•"/>
            </a:pPr>
            <a:r>
              <a:rPr lang="en-US"/>
              <a:t>In arduino (and on many controllers) we use a programing architecture / scheme called super-loop:</a:t>
            </a:r>
            <a:endParaRPr/>
          </a:p>
          <a:p>
            <a:pPr indent="-317182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we run a piece of code only once, to set the pins etc - setup</a:t>
            </a:r>
            <a:endParaRPr/>
          </a:p>
          <a:p>
            <a:pPr indent="-317182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then we enter an while loop that runs forever, called a super loop</a:t>
            </a:r>
            <a:endParaRPr/>
          </a:p>
          <a:p>
            <a:pPr indent="-317182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an endless loop is usually considered bad practice on a computer. On a microcontroller, it’s pretty normal </a:t>
            </a:r>
            <a:endParaRPr/>
          </a:p>
          <a:p>
            <a:pPr indent="-317182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in a basic super-loop structure, we might check to see if a button is pressed. This is called </a:t>
            </a:r>
            <a:r>
              <a:rPr b="1" lang="en-US"/>
              <a:t>polling</a:t>
            </a:r>
            <a:r>
              <a:rPr lang="en-US"/>
              <a:t>, as we poll - or check - to see if our event has occurred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2949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2949"/>
              <a:buNone/>
            </a:pPr>
            <a:r>
              <a:t/>
            </a:r>
            <a:endParaRPr/>
          </a:p>
        </p:txBody>
      </p:sp>
      <p:pic>
        <p:nvPicPr>
          <p:cNvPr id="391" name="Google Shape;391;gfd4dab7b01_1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2525" y="1314450"/>
            <a:ext cx="3811267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d4dab7b01_1_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Interrupts</a:t>
            </a:r>
            <a:endParaRPr/>
          </a:p>
        </p:txBody>
      </p:sp>
      <p:sp>
        <p:nvSpPr>
          <p:cNvPr id="397" name="Google Shape;397;gfd4dab7b01_1_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Polling is pretty simple to do, and often all you need.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However, although we saw ways of avoiding delay() with millis() - what if the delay() is caused by all the instructions you have to run?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 solve this, we can use interrupts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fd4dab7b01_1_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Interrupts</a:t>
            </a:r>
            <a:endParaRPr/>
          </a:p>
        </p:txBody>
      </p:sp>
      <p:sp>
        <p:nvSpPr>
          <p:cNvPr id="403" name="Google Shape;403;gfd4dab7b01_1_46"/>
          <p:cNvSpPr txBox="1"/>
          <p:nvPr>
            <p:ph idx="1" type="body"/>
          </p:nvPr>
        </p:nvSpPr>
        <p:spPr>
          <a:xfrm>
            <a:off x="838200" y="1825625"/>
            <a:ext cx="6655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0193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Interrupts, in arduino, work the following way</a:t>
            </a:r>
            <a:endParaRPr/>
          </a:p>
          <a:p>
            <a:pPr indent="-325755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in setup, we tell the processor that we are open to interrupts (it is open by default in Arduino)</a:t>
            </a:r>
            <a:endParaRPr/>
          </a:p>
          <a:p>
            <a:pPr indent="-325755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from then on, whenever a button push is detected, the program stops whatever it is doing and executes the interrupt</a:t>
            </a:r>
            <a:endParaRPr/>
          </a:p>
          <a:p>
            <a:pPr indent="-325755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we tell the microcontroller how to do this by writing a special function, an ISR() - Interrupt Service Routine</a:t>
            </a:r>
            <a:endParaRPr/>
          </a:p>
          <a:p>
            <a:pPr indent="-325755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it is </a:t>
            </a:r>
            <a:r>
              <a:rPr b="1" lang="en-US"/>
              <a:t>not</a:t>
            </a:r>
            <a:r>
              <a:rPr lang="en-US"/>
              <a:t> doing two things at the same time: the program stops, saves any information it might need, goes and executes the interrupt, returns, loads the data and continues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63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630"/>
              <a:buNone/>
            </a:pPr>
            <a:r>
              <a:t/>
            </a:r>
            <a:endParaRPr/>
          </a:p>
        </p:txBody>
      </p:sp>
      <p:pic>
        <p:nvPicPr>
          <p:cNvPr id="404" name="Google Shape;404;gfd4dab7b01_1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2900" y="1547675"/>
            <a:ext cx="3390900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d4dab7b01_1_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Interrupts</a:t>
            </a:r>
            <a:endParaRPr/>
          </a:p>
        </p:txBody>
      </p:sp>
      <p:sp>
        <p:nvSpPr>
          <p:cNvPr id="410" name="Google Shape;410;gfd4dab7b01_1_53"/>
          <p:cNvSpPr txBox="1"/>
          <p:nvPr>
            <p:ph idx="1" type="body"/>
          </p:nvPr>
        </p:nvSpPr>
        <p:spPr>
          <a:xfrm>
            <a:off x="838200" y="1825625"/>
            <a:ext cx="10293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arduino, we use the function </a:t>
            </a:r>
            <a:r>
              <a:rPr b="1" lang="en-US"/>
              <a:t>attachInterrupt(</a:t>
            </a:r>
            <a:r>
              <a:rPr lang="en-US"/>
              <a:t>interruptNumber, ISR(), STATE</a:t>
            </a:r>
            <a:r>
              <a:rPr b="1" lang="en-US"/>
              <a:t>)</a:t>
            </a:r>
            <a:endParaRPr b="1"/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interruptNumber</a:t>
            </a:r>
            <a:r>
              <a:rPr lang="en-US"/>
              <a:t> </a:t>
            </a:r>
            <a:r>
              <a:rPr lang="en-US"/>
              <a:t>- this is the interrupt number, not the same as the pin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ISR() - the function that is called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STATE - on which state to call the interrupt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https://www.arduino.cc/reference/en/language/functions/external-interrupts/attachinterrupt/</a:t>
            </a:r>
            <a:r>
              <a:rPr lang="en-US" sz="2000"/>
              <a:t> </a:t>
            </a:r>
            <a:endParaRPr sz="2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76217c5c01_3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Interrupts vs Polling</a:t>
            </a:r>
            <a:endParaRPr/>
          </a:p>
        </p:txBody>
      </p:sp>
      <p:pic>
        <p:nvPicPr>
          <p:cNvPr id="416" name="Google Shape;416;g176217c5c01_3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22150"/>
            <a:ext cx="6804627" cy="433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176217c5c01_3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9463" y="1863913"/>
            <a:ext cx="4962525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fd4dab7b01_1_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Links</a:t>
            </a:r>
            <a:endParaRPr/>
          </a:p>
        </p:txBody>
      </p:sp>
      <p:sp>
        <p:nvSpPr>
          <p:cNvPr id="423" name="Google Shape;423;gfd4dab7b01_1_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/>
              <a:t>Super-loop architecture: </a:t>
            </a:r>
            <a:r>
              <a:rPr lang="en-US" sz="2700" u="sng">
                <a:solidFill>
                  <a:schemeClr val="hlink"/>
                </a:solidFill>
                <a:hlinkClick r:id="rId3"/>
              </a:rPr>
              <a:t>https://en.wikibooks.org/wiki/Embedded_Systems/Super_Loop_Architecture</a:t>
            </a:r>
            <a:r>
              <a:rPr lang="en-US" sz="2700"/>
              <a:t> </a:t>
            </a:r>
            <a:endParaRPr sz="2700"/>
          </a:p>
          <a:p>
            <a:pPr indent="-2222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 u="sng">
                <a:solidFill>
                  <a:schemeClr val="hlink"/>
                </a:solidFill>
                <a:hlinkClick r:id="rId4"/>
              </a:rPr>
              <a:t>https://www.electronics-tutorials.ws/logic/pull-up-resistor.html</a:t>
            </a:r>
            <a:r>
              <a:rPr lang="en-US" sz="2700"/>
              <a:t> </a:t>
            </a:r>
            <a:endParaRPr sz="2700"/>
          </a:p>
          <a:p>
            <a:pPr indent="-2222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 u="sng">
                <a:solidFill>
                  <a:schemeClr val="hlink"/>
                </a:solidFill>
                <a:hlinkClick r:id="rId5"/>
              </a:rPr>
              <a:t>https://pijaeducation.com/basic-electronics/electronic-components-and-circuits/section-b/pull-up-resistor-and-pull-down-resistor/</a:t>
            </a:r>
            <a:r>
              <a:rPr lang="en-US" sz="2700"/>
              <a:t> </a:t>
            </a:r>
            <a:endParaRPr sz="2700"/>
          </a:p>
          <a:p>
            <a:pPr indent="-2222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 u="sng">
                <a:solidFill>
                  <a:schemeClr val="hlink"/>
                </a:solidFill>
                <a:hlinkClick r:id="rId6"/>
              </a:rPr>
              <a:t>https://pijaeducation.com/basic-electronics/computing/ttl-logic-levels/</a:t>
            </a:r>
            <a:r>
              <a:rPr lang="en-US" sz="2700"/>
              <a:t> </a:t>
            </a:r>
            <a:endParaRPr sz="2700"/>
          </a:p>
          <a:p>
            <a:pPr indent="-2222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lang="en-US" sz="2700" u="sng">
                <a:solidFill>
                  <a:schemeClr val="hlink"/>
                </a:solidFill>
                <a:hlinkClick r:id="rId7"/>
              </a:rPr>
              <a:t>https://en.wikipedia.org/wiki/Multiplexing</a:t>
            </a:r>
            <a:r>
              <a:rPr lang="en-US" sz="2700"/>
              <a:t> </a:t>
            </a:r>
            <a:endParaRPr sz="27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9a30b448b_0_0"/>
          <p:cNvSpPr txBox="1"/>
          <p:nvPr>
            <p:ph idx="1" type="body"/>
          </p:nvPr>
        </p:nvSpPr>
        <p:spPr>
          <a:xfrm>
            <a:off x="1117600" y="1825625"/>
            <a:ext cx="9766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VCC</a:t>
            </a:r>
            <a:r>
              <a:rPr lang="en-US"/>
              <a:t> - Voltage Common Collector = the voltage of the source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GND</a:t>
            </a:r>
            <a:r>
              <a:rPr lang="en-US"/>
              <a:t> - Ground = the reference value for the current in the circuit (in our case)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100"/>
              <a:t>For more details of different types of ground check the following article: 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900" u="sng">
                <a:solidFill>
                  <a:schemeClr val="hlink"/>
                </a:solidFill>
                <a:hlinkClick r:id="rId3"/>
              </a:rPr>
              <a:t>https://www.autodesk.com/products/fusion-360/blog/how-does-ground-work-in-electronics/</a:t>
            </a:r>
            <a:r>
              <a:rPr lang="en-US" sz="1900"/>
              <a:t> 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Ax </a:t>
            </a:r>
            <a:r>
              <a:rPr lang="en-US"/>
              <a:t>(e.g. A0)</a:t>
            </a:r>
            <a:r>
              <a:rPr b="1" lang="en-US"/>
              <a:t> </a:t>
            </a:r>
            <a:r>
              <a:rPr lang="en-US"/>
              <a:t>- analogic pin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Dx </a:t>
            </a:r>
            <a:r>
              <a:rPr lang="en-US"/>
              <a:t>(e.g.D12)</a:t>
            </a:r>
            <a:r>
              <a:rPr b="1" lang="en-US"/>
              <a:t> </a:t>
            </a:r>
            <a:r>
              <a:rPr lang="en-US"/>
              <a:t>- digital pin</a:t>
            </a:r>
            <a:endParaRPr/>
          </a:p>
        </p:txBody>
      </p:sp>
      <p:sp>
        <p:nvSpPr>
          <p:cNvPr id="113" name="Google Shape;113;gf9a30b448b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Basic Notations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Attendance check</a:t>
            </a:r>
            <a:endParaRPr/>
          </a:p>
        </p:txBody>
      </p:sp>
      <p:sp>
        <p:nvSpPr>
          <p:cNvPr id="429" name="Google Shape;42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Who’s missing?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91f4f3a082_0_166"/>
          <p:cNvSpPr txBox="1"/>
          <p:nvPr>
            <p:ph idx="1" type="body"/>
          </p:nvPr>
        </p:nvSpPr>
        <p:spPr>
          <a:xfrm>
            <a:off x="1117600" y="1825625"/>
            <a:ext cx="9766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analogRead():</a:t>
            </a:r>
            <a:r>
              <a:rPr lang="en-US"/>
              <a:t> Read the value from an analog pin.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analogWrite(): </a:t>
            </a:r>
            <a:r>
              <a:rPr lang="en-US"/>
              <a:t>Output a PWM signal.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digitalRead(): </a:t>
            </a:r>
            <a:r>
              <a:rPr lang="en-US"/>
              <a:t>Read the value from a digital pin.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digitalWrite(): </a:t>
            </a:r>
            <a:r>
              <a:rPr lang="en-US"/>
              <a:t>Set a digital pin to HIGH or LOW.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pinMode():  </a:t>
            </a:r>
            <a:r>
              <a:rPr lang="en-US"/>
              <a:t>configure the pin as either INPUT or OUTPUT</a:t>
            </a:r>
            <a:endParaRPr/>
          </a:p>
        </p:txBody>
      </p:sp>
      <p:sp>
        <p:nvSpPr>
          <p:cNvPr id="119" name="Google Shape;119;g291f4f3a082_0_16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Basic Functions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91f4f3a082_0_0"/>
          <p:cNvSpPr txBox="1"/>
          <p:nvPr>
            <p:ph type="title"/>
          </p:nvPr>
        </p:nvSpPr>
        <p:spPr>
          <a:xfrm>
            <a:off x="1117600" y="365125"/>
            <a:ext cx="970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Point of view - Signal</a:t>
            </a:r>
            <a:endParaRPr/>
          </a:p>
        </p:txBody>
      </p:sp>
      <p:sp>
        <p:nvSpPr>
          <p:cNvPr id="125" name="Google Shape;125;g291f4f3a082_0_0"/>
          <p:cNvSpPr txBox="1"/>
          <p:nvPr>
            <p:ph idx="1" type="body"/>
          </p:nvPr>
        </p:nvSpPr>
        <p:spPr>
          <a:xfrm>
            <a:off x="711200" y="2133600"/>
            <a:ext cx="10972800" cy="45261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600"/>
              <a:t>A signal might have 2 interpretations:</a:t>
            </a:r>
            <a:endParaRPr sz="2600"/>
          </a:p>
          <a:p>
            <a:pPr indent="-3937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input </a:t>
            </a:r>
            <a:endParaRPr sz="2600"/>
          </a:p>
          <a:p>
            <a:pPr indent="-3937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en-US" sz="2600"/>
              <a:t>it gives information to the system </a:t>
            </a:r>
            <a:endParaRPr sz="2600"/>
          </a:p>
          <a:p>
            <a:pPr indent="-3937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en-US" sz="2600"/>
              <a:t>it is commonly called a reading </a:t>
            </a:r>
            <a:endParaRPr sz="2600"/>
          </a:p>
          <a:p>
            <a:pPr indent="-3937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output</a:t>
            </a:r>
            <a:endParaRPr sz="2600"/>
          </a:p>
          <a:p>
            <a:pPr indent="-39370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en-US" sz="2600"/>
              <a:t>it gives information to the outside of the system</a:t>
            </a:r>
            <a:endParaRPr sz="2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600"/>
              <a:t>These interpretations can also be of 2 types:</a:t>
            </a:r>
            <a:endParaRPr sz="2600"/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2600"/>
              <a:t>digital</a:t>
            </a:r>
            <a:endParaRPr sz="2600"/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2600"/>
              <a:t>analog</a:t>
            </a:r>
            <a:endParaRPr sz="2600"/>
          </a:p>
          <a:p>
            <a:pPr indent="0" lvl="0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1f4f3a082_0_527"/>
          <p:cNvSpPr txBox="1"/>
          <p:nvPr>
            <p:ph type="title"/>
          </p:nvPr>
        </p:nvSpPr>
        <p:spPr>
          <a:xfrm>
            <a:off x="1117600" y="365125"/>
            <a:ext cx="9739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Logical interpretation</a:t>
            </a:r>
            <a:endParaRPr/>
          </a:p>
        </p:txBody>
      </p:sp>
      <p:sp>
        <p:nvSpPr>
          <p:cNvPr id="131" name="Google Shape;131;g291f4f3a082_0_527"/>
          <p:cNvSpPr txBox="1"/>
          <p:nvPr>
            <p:ph idx="1" type="body"/>
          </p:nvPr>
        </p:nvSpPr>
        <p:spPr>
          <a:xfrm>
            <a:off x="609600" y="1600200"/>
            <a:ext cx="11309100" cy="5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Digital signals have 2 states:</a:t>
            </a:r>
            <a:endParaRPr/>
          </a:p>
          <a:p>
            <a:pPr indent="-344530" lvl="1" marL="74295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SzPts val="3096"/>
              <a:buChar char="–"/>
            </a:pPr>
            <a:r>
              <a:rPr lang="en-US" sz="3095"/>
              <a:t>a HIGH/ON state</a:t>
            </a:r>
            <a:endParaRPr sz="3325"/>
          </a:p>
          <a:p>
            <a:pPr indent="-344530" lvl="1" marL="74295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SzPts val="3096"/>
              <a:buChar char="–"/>
            </a:pPr>
            <a:r>
              <a:rPr lang="en-US" sz="3095"/>
              <a:t>a LOW/OFF state </a:t>
            </a:r>
            <a:endParaRPr sz="3095"/>
          </a:p>
          <a:p>
            <a:pPr indent="0" lvl="0" marL="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SzPts val="1800"/>
              <a:buNone/>
            </a:pPr>
            <a:r>
              <a:rPr lang="en-US" sz="3095"/>
              <a:t>The state depends on the voltage received. </a:t>
            </a:r>
            <a:endParaRPr sz="3095"/>
          </a:p>
          <a:p>
            <a:pPr indent="0" lvl="0" marL="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SzPts val="1800"/>
              <a:buNone/>
            </a:pPr>
            <a:r>
              <a:rPr lang="en-US" sz="3095"/>
              <a:t>The levels of voltage correlated to a state are standardized. </a:t>
            </a:r>
            <a:endParaRPr sz="3095"/>
          </a:p>
          <a:p>
            <a:pPr indent="0" lvl="0" marL="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SzPts val="1800"/>
              <a:buNone/>
            </a:pPr>
            <a:r>
              <a:rPr lang="en-US" sz="3095"/>
              <a:t>Two of the most common standards are:</a:t>
            </a:r>
            <a:endParaRPr sz="3095"/>
          </a:p>
          <a:p>
            <a:pPr indent="-425132" lvl="0" marL="457200" rtl="0" algn="l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SzPts val="3095"/>
              <a:buAutoNum type="arabicPeriod"/>
            </a:pPr>
            <a:r>
              <a:rPr lang="en-US" sz="3095"/>
              <a:t>TTL Logic Levels</a:t>
            </a:r>
            <a:endParaRPr sz="3095"/>
          </a:p>
          <a:p>
            <a:pPr indent="-4251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95"/>
              <a:buAutoNum type="arabicPeriod"/>
            </a:pPr>
            <a:r>
              <a:rPr lang="en-US" sz="3095"/>
              <a:t>CMOS Logic Levels </a:t>
            </a:r>
            <a:endParaRPr sz="3095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91f4f3a082_0_693"/>
          <p:cNvSpPr txBox="1"/>
          <p:nvPr>
            <p:ph type="title"/>
          </p:nvPr>
        </p:nvSpPr>
        <p:spPr>
          <a:xfrm>
            <a:off x="1117600" y="365125"/>
            <a:ext cx="9739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Arduino logic levels</a:t>
            </a:r>
            <a:endParaRPr/>
          </a:p>
        </p:txBody>
      </p:sp>
      <p:pic>
        <p:nvPicPr>
          <p:cNvPr id="137" name="Google Shape;137;g291f4f3a082_0_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463" y="1690825"/>
            <a:ext cx="2137487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96C5E0EFD45A41BAE1930261B7EAAC" ma:contentTypeVersion="11" ma:contentTypeDescription="Create a new document." ma:contentTypeScope="" ma:versionID="35d6d7855d28db84f5b73fd926aa502c">
  <xsd:schema xmlns:xsd="http://www.w3.org/2001/XMLSchema" xmlns:xs="http://www.w3.org/2001/XMLSchema" xmlns:p="http://schemas.microsoft.com/office/2006/metadata/properties" xmlns:ns2="01e14256-7e3b-40de-a164-22bb769e3f96" xmlns:ns3="87b9a8d8-25bc-48b3-af1a-2a071e6b1cb5" targetNamespace="http://schemas.microsoft.com/office/2006/metadata/properties" ma:root="true" ma:fieldsID="8afa6d38e439abdafbc25d2d86e08843" ns2:_="" ns3:_="">
    <xsd:import namespace="01e14256-7e3b-40de-a164-22bb769e3f96"/>
    <xsd:import namespace="87b9a8d8-25bc-48b3-af1a-2a071e6b1cb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e14256-7e3b-40de-a164-22bb769e3f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5cd9f51-4d1e-4d57-bf3d-f118fc5c8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b9a8d8-25bc-48b3-af1a-2a071e6b1cb5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66b23c82-b81d-4624-a0e7-e005bfe2a524}" ma:internalName="TaxCatchAll" ma:showField="CatchAllData" ma:web="87b9a8d8-25bc-48b3-af1a-2a071e6b1c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7b9a8d8-25bc-48b3-af1a-2a071e6b1cb5" xsi:nil="true"/>
    <lcf76f155ced4ddcb4097134ff3c332f xmlns="01e14256-7e3b-40de-a164-22bb769e3f9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8B24538-62B3-4D05-82F4-60F21EAAAEDF}"/>
</file>

<file path=customXml/itemProps2.xml><?xml version="1.0" encoding="utf-8"?>
<ds:datastoreItem xmlns:ds="http://schemas.openxmlformats.org/officeDocument/2006/customXml" ds:itemID="{0D6BB001-6B60-4DA6-958B-74F1B1BF2917}"/>
</file>

<file path=customXml/itemProps3.xml><?xml version="1.0" encoding="utf-8"?>
<ds:datastoreItem xmlns:ds="http://schemas.openxmlformats.org/officeDocument/2006/customXml" ds:itemID="{13811757-3239-4ACE-B705-FC77A5272DEC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Andrei Dumitriu</dc:creator>
  <dcterms:created xsi:type="dcterms:W3CDTF">2019-10-29T18:21:13Z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0x010100C596C5E0EFD45A41BAE1930261B7EAAC</vt:lpwstr>
  </property>
</Properties>
</file>